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60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197F8-C7DD-4D3A-B9C9-31CBD3EB5B27}" type="datetimeFigureOut">
              <a:rPr lang="el-GR"/>
              <a:pPr>
                <a:defRPr/>
              </a:pPr>
              <a:t>24/6/2021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830DA-11E7-4485-8350-549C91D9FA70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70ECA-E5A4-4534-9D0D-5273A7C8EC01}" type="datetimeFigureOut">
              <a:rPr lang="el-GR"/>
              <a:pPr>
                <a:defRPr/>
              </a:pPr>
              <a:t>24/6/2021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A3476-6280-465C-B794-40AE34EC6AE8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7DB81-C2F6-448C-BD83-9BCE03C4FCD8}" type="datetimeFigureOut">
              <a:rPr lang="el-GR"/>
              <a:pPr>
                <a:defRPr/>
              </a:pPr>
              <a:t>24/6/2021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04125-D013-48AD-9C44-24EFAED19973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31281-5DFE-4E67-8270-C2911D35B081}" type="datetimeFigureOut">
              <a:rPr lang="el-GR"/>
              <a:pPr>
                <a:defRPr/>
              </a:pPr>
              <a:t>24/6/2021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595F3-9DA8-4B73-B182-5950ED238A3F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260A2-A688-4CB1-8DBC-87FD8B784937}" type="datetimeFigureOut">
              <a:rPr lang="el-GR"/>
              <a:pPr>
                <a:defRPr/>
              </a:pPr>
              <a:t>24/6/2021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4F7E8-8E9B-42DF-8349-E4A1A351AAD8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B559C-7F96-403E-91B1-B4C269B64B8D}" type="datetimeFigureOut">
              <a:rPr lang="el-GR"/>
              <a:pPr>
                <a:defRPr/>
              </a:pPr>
              <a:t>24/6/2021</a:t>
            </a:fld>
            <a:endParaRPr lang="el-GR" dirty="0"/>
          </a:p>
        </p:txBody>
      </p:sp>
      <p:sp>
        <p:nvSpPr>
          <p:cNvPr id="6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A0769-8B19-4DD1-930C-10C5D05289CE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D3EBC-7A6E-4B6F-BED3-68CC24BBB3A6}" type="datetimeFigureOut">
              <a:rPr lang="el-GR"/>
              <a:pPr>
                <a:defRPr/>
              </a:pPr>
              <a:t>24/6/2021</a:t>
            </a:fld>
            <a:endParaRPr lang="el-GR" dirty="0"/>
          </a:p>
        </p:txBody>
      </p:sp>
      <p:sp>
        <p:nvSpPr>
          <p:cNvPr id="8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620C1-A424-4D0C-A755-F4AFED2D5358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E11A4-0F1E-4A25-9726-5802D0C966D0}" type="datetimeFigureOut">
              <a:rPr lang="el-GR"/>
              <a:pPr>
                <a:defRPr/>
              </a:pPr>
              <a:t>24/6/2021</a:t>
            </a:fld>
            <a:endParaRPr lang="el-GR" dirty="0"/>
          </a:p>
        </p:txBody>
      </p:sp>
      <p:sp>
        <p:nvSpPr>
          <p:cNvPr id="4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6726C-A25C-4B56-B1BD-4AD79DA7FFBF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89F19-3C66-4BD9-844E-032EF448705A}" type="datetimeFigureOut">
              <a:rPr lang="el-GR"/>
              <a:pPr>
                <a:defRPr/>
              </a:pPr>
              <a:t>24/6/2021</a:t>
            </a:fld>
            <a:endParaRPr lang="el-GR" dirty="0"/>
          </a:p>
        </p:txBody>
      </p:sp>
      <p:sp>
        <p:nvSpPr>
          <p:cNvPr id="3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0F892-E781-415E-A1F1-2822EBA6D86F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4CEE9-5F89-46DF-8C0F-9E4E189A9979}" type="datetimeFigureOut">
              <a:rPr lang="el-GR"/>
              <a:pPr>
                <a:defRPr/>
              </a:pPr>
              <a:t>24/6/2021</a:t>
            </a:fld>
            <a:endParaRPr lang="el-GR" dirty="0"/>
          </a:p>
        </p:txBody>
      </p:sp>
      <p:sp>
        <p:nvSpPr>
          <p:cNvPr id="6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7D189-9A72-4DA1-B446-FB99AD1CCDBC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FC6FC-FE02-43BF-9C02-2D16E6E16291}" type="datetimeFigureOut">
              <a:rPr lang="el-GR"/>
              <a:pPr>
                <a:defRPr/>
              </a:pPr>
              <a:t>24/6/2021</a:t>
            </a:fld>
            <a:endParaRPr lang="el-GR" dirty="0"/>
          </a:p>
        </p:txBody>
      </p:sp>
      <p:sp>
        <p:nvSpPr>
          <p:cNvPr id="6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E965B-DDF0-457A-B26C-CDA4A26255E1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Θέση τίτλου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Στυλ κύριου τίτλου</a:t>
            </a:r>
          </a:p>
        </p:txBody>
      </p:sp>
      <p:sp>
        <p:nvSpPr>
          <p:cNvPr id="1027" name="Θέση κειμένου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CC37E77-0835-4459-8208-A2AD9DB11F73}" type="datetimeFigureOut">
              <a:rPr lang="el-GR"/>
              <a:pPr>
                <a:defRPr/>
              </a:pPr>
              <a:t>24/6/2021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318873E-8636-40F0-ACEA-E82963C3F73F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3" name="Group 4"/>
          <p:cNvGrpSpPr>
            <a:grpSpLocks noChangeAspect="1"/>
          </p:cNvGrpSpPr>
          <p:nvPr/>
        </p:nvGrpSpPr>
        <p:grpSpPr bwMode="auto">
          <a:xfrm>
            <a:off x="214313" y="1260475"/>
            <a:ext cx="8715375" cy="4905375"/>
            <a:chOff x="135" y="794"/>
            <a:chExt cx="5490" cy="3090"/>
          </a:xfrm>
        </p:grpSpPr>
        <p:sp>
          <p:nvSpPr>
            <p:cNvPr id="13329" name="AutoShape 3"/>
            <p:cNvSpPr>
              <a:spLocks noChangeAspect="1" noChangeArrowheads="1" noTextEdit="1"/>
            </p:cNvSpPr>
            <p:nvPr/>
          </p:nvSpPr>
          <p:spPr bwMode="auto">
            <a:xfrm>
              <a:off x="135" y="794"/>
              <a:ext cx="5490" cy="30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grpSp>
          <p:nvGrpSpPr>
            <p:cNvPr id="13330" name="Group 205"/>
            <p:cNvGrpSpPr>
              <a:grpSpLocks/>
            </p:cNvGrpSpPr>
            <p:nvPr/>
          </p:nvGrpSpPr>
          <p:grpSpPr bwMode="auto">
            <a:xfrm>
              <a:off x="129" y="788"/>
              <a:ext cx="5502" cy="3102"/>
              <a:chOff x="129" y="788"/>
              <a:chExt cx="5502" cy="3102"/>
            </a:xfrm>
          </p:grpSpPr>
          <p:sp>
            <p:nvSpPr>
              <p:cNvPr id="13340" name="Rectangle 5"/>
              <p:cNvSpPr>
                <a:spLocks noChangeArrowheads="1"/>
              </p:cNvSpPr>
              <p:nvPr/>
            </p:nvSpPr>
            <p:spPr bwMode="auto">
              <a:xfrm>
                <a:off x="135" y="794"/>
                <a:ext cx="5490" cy="480"/>
              </a:xfrm>
              <a:prstGeom prst="rect">
                <a:avLst/>
              </a:prstGeom>
              <a:solidFill>
                <a:srgbClr val="A6A6A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341" name="Rectangle 6"/>
              <p:cNvSpPr>
                <a:spLocks noChangeArrowheads="1"/>
              </p:cNvSpPr>
              <p:nvPr/>
            </p:nvSpPr>
            <p:spPr bwMode="auto">
              <a:xfrm>
                <a:off x="135" y="1514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342" name="Rectangle 7"/>
              <p:cNvSpPr>
                <a:spLocks noChangeArrowheads="1"/>
              </p:cNvSpPr>
              <p:nvPr/>
            </p:nvSpPr>
            <p:spPr bwMode="auto">
              <a:xfrm>
                <a:off x="135" y="1760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343" name="Rectangle 8"/>
              <p:cNvSpPr>
                <a:spLocks noChangeArrowheads="1"/>
              </p:cNvSpPr>
              <p:nvPr/>
            </p:nvSpPr>
            <p:spPr bwMode="auto">
              <a:xfrm>
                <a:off x="135" y="2042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344" name="Rectangle 9"/>
              <p:cNvSpPr>
                <a:spLocks noChangeArrowheads="1"/>
              </p:cNvSpPr>
              <p:nvPr/>
            </p:nvSpPr>
            <p:spPr bwMode="auto">
              <a:xfrm>
                <a:off x="135" y="2300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345" name="Rectangle 10"/>
              <p:cNvSpPr>
                <a:spLocks noChangeArrowheads="1"/>
              </p:cNvSpPr>
              <p:nvPr/>
            </p:nvSpPr>
            <p:spPr bwMode="auto">
              <a:xfrm>
                <a:off x="135" y="3200"/>
                <a:ext cx="5490" cy="66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346" name="Rectangle 11"/>
              <p:cNvSpPr>
                <a:spLocks noChangeArrowheads="1"/>
              </p:cNvSpPr>
              <p:nvPr/>
            </p:nvSpPr>
            <p:spPr bwMode="auto">
              <a:xfrm>
                <a:off x="2043" y="3464"/>
                <a:ext cx="1458" cy="39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347" name="Rectangle 12"/>
              <p:cNvSpPr>
                <a:spLocks noChangeArrowheads="1"/>
              </p:cNvSpPr>
              <p:nvPr/>
            </p:nvSpPr>
            <p:spPr bwMode="auto">
              <a:xfrm>
                <a:off x="135" y="3848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348" name="Rectangle 13"/>
              <p:cNvSpPr>
                <a:spLocks noChangeArrowheads="1"/>
              </p:cNvSpPr>
              <p:nvPr/>
            </p:nvSpPr>
            <p:spPr bwMode="auto">
              <a:xfrm>
                <a:off x="153" y="866"/>
                <a:ext cx="1326" cy="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l-GR" sz="900" b="1">
                    <a:solidFill>
                      <a:srgbClr val="FFFFFF"/>
                    </a:solidFill>
                  </a:rPr>
                  <a:t>ΣΤΟΧΟΣ ΠΟΛΙΤΙΚΗΣ/ Policy Objective</a:t>
                </a:r>
                <a:endParaRPr lang="el-GR"/>
              </a:p>
            </p:txBody>
          </p:sp>
          <p:sp>
            <p:nvSpPr>
              <p:cNvPr id="13349" name="Rectangle 14"/>
              <p:cNvSpPr>
                <a:spLocks noChangeArrowheads="1"/>
              </p:cNvSpPr>
              <p:nvPr/>
            </p:nvSpPr>
            <p:spPr bwMode="auto">
              <a:xfrm>
                <a:off x="153" y="1106"/>
                <a:ext cx="1296" cy="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l-GR" sz="900" b="1">
                    <a:solidFill>
                      <a:srgbClr val="FFFFFF"/>
                    </a:solidFill>
                  </a:rPr>
                  <a:t>ΕΙΔΙΚΟΣ ΣΤΟΧΟΣ/ Specific Objective</a:t>
                </a:r>
                <a:endParaRPr lang="el-GR"/>
              </a:p>
            </p:txBody>
          </p:sp>
          <p:sp>
            <p:nvSpPr>
              <p:cNvPr id="13350" name="Rectangle 15"/>
              <p:cNvSpPr>
                <a:spLocks noChangeArrowheads="1"/>
              </p:cNvSpPr>
              <p:nvPr/>
            </p:nvSpPr>
            <p:spPr bwMode="auto">
              <a:xfrm>
                <a:off x="150" y="1622"/>
                <a:ext cx="1734" cy="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l-GR" sz="900" b="1">
                    <a:solidFill>
                      <a:srgbClr val="000000"/>
                    </a:solidFill>
                  </a:rPr>
                  <a:t>ΤΙΤΛΟΣ ΠΡΑΞΗΣ_Κωδικός ΟΠΣ/ Project Title_MIS</a:t>
                </a:r>
                <a:endParaRPr lang="el-GR"/>
              </a:p>
            </p:txBody>
          </p:sp>
          <p:sp>
            <p:nvSpPr>
              <p:cNvPr id="13351" name="Rectangle 16"/>
              <p:cNvSpPr>
                <a:spLocks noChangeArrowheads="1"/>
              </p:cNvSpPr>
              <p:nvPr/>
            </p:nvSpPr>
            <p:spPr bwMode="auto">
              <a:xfrm>
                <a:off x="144" y="1880"/>
                <a:ext cx="1488" cy="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l-GR" sz="900" b="1">
                    <a:solidFill>
                      <a:srgbClr val="000000"/>
                    </a:solidFill>
                  </a:rPr>
                  <a:t>ΔΙΚΑΙΟΥΧΟΣ ΦΟΡΕΑΣ/ Proposal Promoter</a:t>
                </a:r>
                <a:endParaRPr lang="el-GR"/>
              </a:p>
            </p:txBody>
          </p:sp>
          <p:sp>
            <p:nvSpPr>
              <p:cNvPr id="13352" name="Rectangle 18"/>
              <p:cNvSpPr>
                <a:spLocks noChangeArrowheads="1"/>
              </p:cNvSpPr>
              <p:nvPr/>
            </p:nvSpPr>
            <p:spPr bwMode="auto">
              <a:xfrm>
                <a:off x="153" y="2144"/>
                <a:ext cx="798" cy="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l-GR" sz="900" b="1">
                    <a:solidFill>
                      <a:srgbClr val="000000"/>
                    </a:solidFill>
                  </a:rPr>
                  <a:t>ΤΟΠΟΘΕΣΙΑ/ Location</a:t>
                </a:r>
                <a:endParaRPr lang="el-GR"/>
              </a:p>
            </p:txBody>
          </p:sp>
          <p:sp>
            <p:nvSpPr>
              <p:cNvPr id="13353" name="Rectangle 19"/>
              <p:cNvSpPr>
                <a:spLocks noChangeArrowheads="1"/>
              </p:cNvSpPr>
              <p:nvPr/>
            </p:nvSpPr>
            <p:spPr bwMode="auto">
              <a:xfrm>
                <a:off x="153" y="2720"/>
                <a:ext cx="1596" cy="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l-GR" sz="900" b="1">
                    <a:solidFill>
                      <a:srgbClr val="000000"/>
                    </a:solidFill>
                  </a:rPr>
                  <a:t>ΣΥΝΟΠΤΙΚΗ ΠΕΡΙΓΡΑΦΗ/ Outline Description</a:t>
                </a:r>
                <a:endParaRPr lang="el-GR"/>
              </a:p>
            </p:txBody>
          </p:sp>
          <p:sp>
            <p:nvSpPr>
              <p:cNvPr id="13354" name="Rectangle 20"/>
              <p:cNvSpPr>
                <a:spLocks noChangeArrowheads="1"/>
              </p:cNvSpPr>
              <p:nvPr/>
            </p:nvSpPr>
            <p:spPr bwMode="auto">
              <a:xfrm>
                <a:off x="153" y="2234"/>
                <a:ext cx="36" cy="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l-GR"/>
              </a:p>
            </p:txBody>
          </p:sp>
          <p:sp>
            <p:nvSpPr>
              <p:cNvPr id="13355" name="Rectangle 21"/>
              <p:cNvSpPr>
                <a:spLocks noChangeArrowheads="1"/>
              </p:cNvSpPr>
              <p:nvPr/>
            </p:nvSpPr>
            <p:spPr bwMode="auto">
              <a:xfrm>
                <a:off x="2061" y="3104"/>
                <a:ext cx="36" cy="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l-GR"/>
              </a:p>
            </p:txBody>
          </p:sp>
          <p:sp>
            <p:nvSpPr>
              <p:cNvPr id="13356" name="Rectangle 22"/>
              <p:cNvSpPr>
                <a:spLocks noChangeArrowheads="1"/>
              </p:cNvSpPr>
              <p:nvPr/>
            </p:nvSpPr>
            <p:spPr bwMode="auto">
              <a:xfrm>
                <a:off x="153" y="3506"/>
                <a:ext cx="1956" cy="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l-GR" sz="900" b="1">
                    <a:solidFill>
                      <a:srgbClr val="000000"/>
                    </a:solidFill>
                  </a:rPr>
                  <a:t>ΠΡΟΫΠΟΛΟΓΙΣΜΟΣ/ΤΑΜΕΙΟ/ Estimated Cost &amp;Funding </a:t>
                </a:r>
                <a:endParaRPr lang="el-GR"/>
              </a:p>
            </p:txBody>
          </p:sp>
          <p:sp>
            <p:nvSpPr>
              <p:cNvPr id="13357" name="Rectangle 23"/>
              <p:cNvSpPr>
                <a:spLocks noChangeArrowheads="1"/>
              </p:cNvSpPr>
              <p:nvPr/>
            </p:nvSpPr>
            <p:spPr bwMode="auto">
              <a:xfrm>
                <a:off x="153" y="3782"/>
                <a:ext cx="36" cy="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l-GR"/>
              </a:p>
            </p:txBody>
          </p:sp>
          <p:sp>
            <p:nvSpPr>
              <p:cNvPr id="13358" name="Rectangle 24"/>
              <p:cNvSpPr>
                <a:spLocks noChangeArrowheads="1"/>
              </p:cNvSpPr>
              <p:nvPr/>
            </p:nvSpPr>
            <p:spPr bwMode="auto">
              <a:xfrm>
                <a:off x="3513" y="3752"/>
                <a:ext cx="36" cy="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l-GR"/>
              </a:p>
            </p:txBody>
          </p:sp>
          <p:sp>
            <p:nvSpPr>
              <p:cNvPr id="13359" name="Rectangle 25"/>
              <p:cNvSpPr>
                <a:spLocks noChangeArrowheads="1"/>
              </p:cNvSpPr>
              <p:nvPr/>
            </p:nvSpPr>
            <p:spPr bwMode="auto">
              <a:xfrm>
                <a:off x="2499" y="3314"/>
                <a:ext cx="600" cy="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l-GR" sz="900" b="1">
                    <a:solidFill>
                      <a:srgbClr val="000000"/>
                    </a:solidFill>
                  </a:rPr>
                  <a:t>ΤΑΜΕΙΟ/ Source</a:t>
                </a:r>
                <a:endParaRPr lang="el-GR"/>
              </a:p>
            </p:txBody>
          </p:sp>
          <p:sp>
            <p:nvSpPr>
              <p:cNvPr id="13360" name="Rectangle 26"/>
              <p:cNvSpPr>
                <a:spLocks noChangeArrowheads="1"/>
              </p:cNvSpPr>
              <p:nvPr/>
            </p:nvSpPr>
            <p:spPr bwMode="auto">
              <a:xfrm>
                <a:off x="2061" y="3752"/>
                <a:ext cx="36" cy="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l-GR"/>
              </a:p>
            </p:txBody>
          </p:sp>
          <p:sp>
            <p:nvSpPr>
              <p:cNvPr id="13361" name="Rectangle 27"/>
              <p:cNvSpPr>
                <a:spLocks noChangeArrowheads="1"/>
              </p:cNvSpPr>
              <p:nvPr/>
            </p:nvSpPr>
            <p:spPr bwMode="auto">
              <a:xfrm>
                <a:off x="2877" y="3164"/>
                <a:ext cx="180" cy="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l-GR" sz="1200" b="1">
                    <a:solidFill>
                      <a:srgbClr val="000000"/>
                    </a:solidFill>
                  </a:rPr>
                  <a:t>     </a:t>
                </a:r>
                <a:endParaRPr lang="el-GR"/>
              </a:p>
            </p:txBody>
          </p:sp>
          <p:sp>
            <p:nvSpPr>
              <p:cNvPr id="13362" name="Rectangle 28"/>
              <p:cNvSpPr>
                <a:spLocks noChangeArrowheads="1"/>
              </p:cNvSpPr>
              <p:nvPr/>
            </p:nvSpPr>
            <p:spPr bwMode="auto">
              <a:xfrm>
                <a:off x="2067" y="914"/>
                <a:ext cx="48" cy="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l-GR"/>
              </a:p>
            </p:txBody>
          </p:sp>
          <p:sp>
            <p:nvSpPr>
              <p:cNvPr id="13363" name="Rectangle 29"/>
              <p:cNvSpPr>
                <a:spLocks noChangeArrowheads="1"/>
              </p:cNvSpPr>
              <p:nvPr/>
            </p:nvSpPr>
            <p:spPr bwMode="auto">
              <a:xfrm>
                <a:off x="2067" y="1400"/>
                <a:ext cx="48" cy="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l-GR"/>
              </a:p>
            </p:txBody>
          </p:sp>
          <p:sp>
            <p:nvSpPr>
              <p:cNvPr id="13364" name="Rectangle 30"/>
              <p:cNvSpPr>
                <a:spLocks noChangeArrowheads="1"/>
              </p:cNvSpPr>
              <p:nvPr/>
            </p:nvSpPr>
            <p:spPr bwMode="auto">
              <a:xfrm>
                <a:off x="159" y="1430"/>
                <a:ext cx="48" cy="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l-GR"/>
              </a:p>
            </p:txBody>
          </p:sp>
          <p:sp>
            <p:nvSpPr>
              <p:cNvPr id="13365" name="Rectangle 31"/>
              <p:cNvSpPr>
                <a:spLocks noChangeArrowheads="1"/>
              </p:cNvSpPr>
              <p:nvPr/>
            </p:nvSpPr>
            <p:spPr bwMode="auto">
              <a:xfrm>
                <a:off x="2067" y="1148"/>
                <a:ext cx="48" cy="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l-GR"/>
              </a:p>
            </p:txBody>
          </p:sp>
          <p:sp>
            <p:nvSpPr>
              <p:cNvPr id="13366" name="Rectangle 32"/>
              <p:cNvSpPr>
                <a:spLocks noChangeArrowheads="1"/>
              </p:cNvSpPr>
              <p:nvPr/>
            </p:nvSpPr>
            <p:spPr bwMode="auto">
              <a:xfrm>
                <a:off x="4191" y="3314"/>
                <a:ext cx="552" cy="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l-GR" sz="900" b="1">
                    <a:solidFill>
                      <a:srgbClr val="000000"/>
                    </a:solidFill>
                  </a:rPr>
                  <a:t>ΚΟΣΤΟΣ/ Cost </a:t>
                </a:r>
                <a:endParaRPr lang="el-GR"/>
              </a:p>
            </p:txBody>
          </p:sp>
          <p:sp>
            <p:nvSpPr>
              <p:cNvPr id="13367" name="Rectangle 33"/>
              <p:cNvSpPr>
                <a:spLocks noChangeArrowheads="1"/>
              </p:cNvSpPr>
              <p:nvPr/>
            </p:nvSpPr>
            <p:spPr bwMode="auto">
              <a:xfrm>
                <a:off x="4683" y="3314"/>
                <a:ext cx="264" cy="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l-GR" sz="900">
                    <a:solidFill>
                      <a:srgbClr val="000000"/>
                    </a:solidFill>
                  </a:rPr>
                  <a:t>(Euros)</a:t>
                </a:r>
                <a:endParaRPr lang="el-GR"/>
              </a:p>
            </p:txBody>
          </p:sp>
          <p:sp>
            <p:nvSpPr>
              <p:cNvPr id="13368" name="Rectangle 34"/>
              <p:cNvSpPr>
                <a:spLocks noChangeArrowheads="1"/>
              </p:cNvSpPr>
              <p:nvPr/>
            </p:nvSpPr>
            <p:spPr bwMode="auto">
              <a:xfrm>
                <a:off x="2061" y="1664"/>
                <a:ext cx="36" cy="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l-GR"/>
              </a:p>
            </p:txBody>
          </p:sp>
          <p:sp>
            <p:nvSpPr>
              <p:cNvPr id="13369" name="Rectangle 35"/>
              <p:cNvSpPr>
                <a:spLocks noChangeArrowheads="1"/>
              </p:cNvSpPr>
              <p:nvPr/>
            </p:nvSpPr>
            <p:spPr bwMode="auto">
              <a:xfrm>
                <a:off x="153" y="3164"/>
                <a:ext cx="36" cy="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l-GR"/>
              </a:p>
            </p:txBody>
          </p:sp>
          <p:sp>
            <p:nvSpPr>
              <p:cNvPr id="13370" name="Rectangle 36"/>
              <p:cNvSpPr>
                <a:spLocks noChangeArrowheads="1"/>
              </p:cNvSpPr>
              <p:nvPr/>
            </p:nvSpPr>
            <p:spPr bwMode="auto">
              <a:xfrm>
                <a:off x="153" y="1694"/>
                <a:ext cx="36" cy="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l-GR"/>
              </a:p>
            </p:txBody>
          </p:sp>
          <p:sp>
            <p:nvSpPr>
              <p:cNvPr id="13371" name="Rectangle 37"/>
              <p:cNvSpPr>
                <a:spLocks noChangeArrowheads="1"/>
              </p:cNvSpPr>
              <p:nvPr/>
            </p:nvSpPr>
            <p:spPr bwMode="auto">
              <a:xfrm>
                <a:off x="2061" y="1946"/>
                <a:ext cx="36" cy="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l-GR"/>
              </a:p>
            </p:txBody>
          </p:sp>
          <p:sp>
            <p:nvSpPr>
              <p:cNvPr id="13372" name="Rectangle 38"/>
              <p:cNvSpPr>
                <a:spLocks noChangeArrowheads="1"/>
              </p:cNvSpPr>
              <p:nvPr/>
            </p:nvSpPr>
            <p:spPr bwMode="auto">
              <a:xfrm>
                <a:off x="153" y="1976"/>
                <a:ext cx="36" cy="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l-GR"/>
              </a:p>
            </p:txBody>
          </p:sp>
          <p:sp>
            <p:nvSpPr>
              <p:cNvPr id="13373" name="Rectangle 39"/>
              <p:cNvSpPr>
                <a:spLocks noChangeArrowheads="1"/>
              </p:cNvSpPr>
              <p:nvPr/>
            </p:nvSpPr>
            <p:spPr bwMode="auto">
              <a:xfrm>
                <a:off x="2061" y="2204"/>
                <a:ext cx="36" cy="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l-GR"/>
              </a:p>
            </p:txBody>
          </p:sp>
          <p:sp>
            <p:nvSpPr>
              <p:cNvPr id="13374" name="Line 40"/>
              <p:cNvSpPr>
                <a:spLocks noChangeShapeType="1"/>
              </p:cNvSpPr>
              <p:nvPr/>
            </p:nvSpPr>
            <p:spPr bwMode="auto">
              <a:xfrm flipV="1">
                <a:off x="135" y="79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375" name="Rectangle 41"/>
              <p:cNvSpPr>
                <a:spLocks noChangeArrowheads="1"/>
              </p:cNvSpPr>
              <p:nvPr/>
            </p:nvSpPr>
            <p:spPr bwMode="auto">
              <a:xfrm>
                <a:off x="135" y="788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376" name="Rectangle 42"/>
              <p:cNvSpPr>
                <a:spLocks noChangeArrowheads="1"/>
              </p:cNvSpPr>
              <p:nvPr/>
            </p:nvSpPr>
            <p:spPr bwMode="auto">
              <a:xfrm>
                <a:off x="141" y="788"/>
                <a:ext cx="5484" cy="12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377" name="Line 43"/>
              <p:cNvSpPr>
                <a:spLocks noChangeShapeType="1"/>
              </p:cNvSpPr>
              <p:nvPr/>
            </p:nvSpPr>
            <p:spPr bwMode="auto">
              <a:xfrm flipV="1">
                <a:off x="5619" y="79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378" name="Rectangle 44"/>
              <p:cNvSpPr>
                <a:spLocks noChangeArrowheads="1"/>
              </p:cNvSpPr>
              <p:nvPr/>
            </p:nvSpPr>
            <p:spPr bwMode="auto">
              <a:xfrm>
                <a:off x="5619" y="788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379" name="Line 45"/>
              <p:cNvSpPr>
                <a:spLocks noChangeShapeType="1"/>
              </p:cNvSpPr>
              <p:nvPr/>
            </p:nvSpPr>
            <p:spPr bwMode="auto">
              <a:xfrm>
                <a:off x="141" y="1028"/>
                <a:ext cx="547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380" name="Rectangle 46"/>
              <p:cNvSpPr>
                <a:spLocks noChangeArrowheads="1"/>
              </p:cNvSpPr>
              <p:nvPr/>
            </p:nvSpPr>
            <p:spPr bwMode="auto">
              <a:xfrm>
                <a:off x="141" y="1028"/>
                <a:ext cx="5472" cy="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381" name="Rectangle 47"/>
              <p:cNvSpPr>
                <a:spLocks noChangeArrowheads="1"/>
              </p:cNvSpPr>
              <p:nvPr/>
            </p:nvSpPr>
            <p:spPr bwMode="auto">
              <a:xfrm>
                <a:off x="129" y="788"/>
                <a:ext cx="12" cy="48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382" name="Line 48"/>
              <p:cNvSpPr>
                <a:spLocks noChangeShapeType="1"/>
              </p:cNvSpPr>
              <p:nvPr/>
            </p:nvSpPr>
            <p:spPr bwMode="auto">
              <a:xfrm>
                <a:off x="2043" y="800"/>
                <a:ext cx="0" cy="46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383" name="Rectangle 49"/>
              <p:cNvSpPr>
                <a:spLocks noChangeArrowheads="1"/>
              </p:cNvSpPr>
              <p:nvPr/>
            </p:nvSpPr>
            <p:spPr bwMode="auto">
              <a:xfrm>
                <a:off x="2043" y="800"/>
                <a:ext cx="6" cy="462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384" name="Rectangle 50"/>
              <p:cNvSpPr>
                <a:spLocks noChangeArrowheads="1"/>
              </p:cNvSpPr>
              <p:nvPr/>
            </p:nvSpPr>
            <p:spPr bwMode="auto">
              <a:xfrm>
                <a:off x="141" y="1262"/>
                <a:ext cx="5484" cy="12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385" name="Rectangle 51"/>
              <p:cNvSpPr>
                <a:spLocks noChangeArrowheads="1"/>
              </p:cNvSpPr>
              <p:nvPr/>
            </p:nvSpPr>
            <p:spPr bwMode="auto">
              <a:xfrm>
                <a:off x="5613" y="800"/>
                <a:ext cx="12" cy="47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386" name="Line 52"/>
              <p:cNvSpPr>
                <a:spLocks noChangeShapeType="1"/>
              </p:cNvSpPr>
              <p:nvPr/>
            </p:nvSpPr>
            <p:spPr bwMode="auto">
              <a:xfrm>
                <a:off x="135" y="1274"/>
                <a:ext cx="0" cy="24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387" name="Rectangle 53"/>
              <p:cNvSpPr>
                <a:spLocks noChangeArrowheads="1"/>
              </p:cNvSpPr>
              <p:nvPr/>
            </p:nvSpPr>
            <p:spPr bwMode="auto">
              <a:xfrm>
                <a:off x="135" y="1274"/>
                <a:ext cx="6" cy="240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388" name="Line 54"/>
              <p:cNvSpPr>
                <a:spLocks noChangeShapeType="1"/>
              </p:cNvSpPr>
              <p:nvPr/>
            </p:nvSpPr>
            <p:spPr bwMode="auto">
              <a:xfrm>
                <a:off x="135" y="1514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389" name="Rectangle 55"/>
              <p:cNvSpPr>
                <a:spLocks noChangeArrowheads="1"/>
              </p:cNvSpPr>
              <p:nvPr/>
            </p:nvSpPr>
            <p:spPr bwMode="auto">
              <a:xfrm>
                <a:off x="135" y="1514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390" name="Line 56"/>
              <p:cNvSpPr>
                <a:spLocks noChangeShapeType="1"/>
              </p:cNvSpPr>
              <p:nvPr/>
            </p:nvSpPr>
            <p:spPr bwMode="auto">
              <a:xfrm>
                <a:off x="135" y="1520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391" name="Rectangle 57"/>
              <p:cNvSpPr>
                <a:spLocks noChangeArrowheads="1"/>
              </p:cNvSpPr>
              <p:nvPr/>
            </p:nvSpPr>
            <p:spPr bwMode="auto">
              <a:xfrm>
                <a:off x="135" y="1520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392" name="Line 58"/>
              <p:cNvSpPr>
                <a:spLocks noChangeShapeType="1"/>
              </p:cNvSpPr>
              <p:nvPr/>
            </p:nvSpPr>
            <p:spPr bwMode="auto">
              <a:xfrm>
                <a:off x="2043" y="1274"/>
                <a:ext cx="0" cy="24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393" name="Rectangle 59"/>
              <p:cNvSpPr>
                <a:spLocks noChangeArrowheads="1"/>
              </p:cNvSpPr>
              <p:nvPr/>
            </p:nvSpPr>
            <p:spPr bwMode="auto">
              <a:xfrm>
                <a:off x="2043" y="1274"/>
                <a:ext cx="6" cy="24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394" name="Line 60"/>
              <p:cNvSpPr>
                <a:spLocks noChangeShapeType="1"/>
              </p:cNvSpPr>
              <p:nvPr/>
            </p:nvSpPr>
            <p:spPr bwMode="auto">
              <a:xfrm>
                <a:off x="135" y="1544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395" name="Rectangle 61"/>
              <p:cNvSpPr>
                <a:spLocks noChangeArrowheads="1"/>
              </p:cNvSpPr>
              <p:nvPr/>
            </p:nvSpPr>
            <p:spPr bwMode="auto">
              <a:xfrm>
                <a:off x="135" y="1544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396" name="Line 62"/>
              <p:cNvSpPr>
                <a:spLocks noChangeShapeType="1"/>
              </p:cNvSpPr>
              <p:nvPr/>
            </p:nvSpPr>
            <p:spPr bwMode="auto">
              <a:xfrm>
                <a:off x="135" y="1550"/>
                <a:ext cx="0" cy="21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397" name="Rectangle 63"/>
              <p:cNvSpPr>
                <a:spLocks noChangeArrowheads="1"/>
              </p:cNvSpPr>
              <p:nvPr/>
            </p:nvSpPr>
            <p:spPr bwMode="auto">
              <a:xfrm>
                <a:off x="135" y="1550"/>
                <a:ext cx="6" cy="210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398" name="Line 64"/>
              <p:cNvSpPr>
                <a:spLocks noChangeShapeType="1"/>
              </p:cNvSpPr>
              <p:nvPr/>
            </p:nvSpPr>
            <p:spPr bwMode="auto">
              <a:xfrm>
                <a:off x="135" y="176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399" name="Rectangle 65"/>
              <p:cNvSpPr>
                <a:spLocks noChangeArrowheads="1"/>
              </p:cNvSpPr>
              <p:nvPr/>
            </p:nvSpPr>
            <p:spPr bwMode="auto">
              <a:xfrm>
                <a:off x="135" y="176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00" name="Line 66"/>
              <p:cNvSpPr>
                <a:spLocks noChangeShapeType="1"/>
              </p:cNvSpPr>
              <p:nvPr/>
            </p:nvSpPr>
            <p:spPr bwMode="auto">
              <a:xfrm>
                <a:off x="135" y="1766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01" name="Rectangle 67"/>
              <p:cNvSpPr>
                <a:spLocks noChangeArrowheads="1"/>
              </p:cNvSpPr>
              <p:nvPr/>
            </p:nvSpPr>
            <p:spPr bwMode="auto">
              <a:xfrm>
                <a:off x="135" y="1766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02" name="Line 68"/>
              <p:cNvSpPr>
                <a:spLocks noChangeShapeType="1"/>
              </p:cNvSpPr>
              <p:nvPr/>
            </p:nvSpPr>
            <p:spPr bwMode="auto">
              <a:xfrm>
                <a:off x="2043" y="1550"/>
                <a:ext cx="0" cy="2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03" name="Rectangle 69"/>
              <p:cNvSpPr>
                <a:spLocks noChangeArrowheads="1"/>
              </p:cNvSpPr>
              <p:nvPr/>
            </p:nvSpPr>
            <p:spPr bwMode="auto">
              <a:xfrm>
                <a:off x="2043" y="1550"/>
                <a:ext cx="6" cy="21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04" name="Line 70"/>
              <p:cNvSpPr>
                <a:spLocks noChangeShapeType="1"/>
              </p:cNvSpPr>
              <p:nvPr/>
            </p:nvSpPr>
            <p:spPr bwMode="auto">
              <a:xfrm>
                <a:off x="135" y="179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05" name="Rectangle 71"/>
              <p:cNvSpPr>
                <a:spLocks noChangeArrowheads="1"/>
              </p:cNvSpPr>
              <p:nvPr/>
            </p:nvSpPr>
            <p:spPr bwMode="auto">
              <a:xfrm>
                <a:off x="135" y="179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06" name="Line 72"/>
              <p:cNvSpPr>
                <a:spLocks noChangeShapeType="1"/>
              </p:cNvSpPr>
              <p:nvPr/>
            </p:nvSpPr>
            <p:spPr bwMode="auto">
              <a:xfrm>
                <a:off x="135" y="1796"/>
                <a:ext cx="0" cy="24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07" name="Rectangle 73"/>
              <p:cNvSpPr>
                <a:spLocks noChangeArrowheads="1"/>
              </p:cNvSpPr>
              <p:nvPr/>
            </p:nvSpPr>
            <p:spPr bwMode="auto">
              <a:xfrm>
                <a:off x="135" y="1796"/>
                <a:ext cx="6" cy="24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08" name="Line 74"/>
              <p:cNvSpPr>
                <a:spLocks noChangeShapeType="1"/>
              </p:cNvSpPr>
              <p:nvPr/>
            </p:nvSpPr>
            <p:spPr bwMode="auto">
              <a:xfrm>
                <a:off x="135" y="2042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09" name="Rectangle 75"/>
              <p:cNvSpPr>
                <a:spLocks noChangeArrowheads="1"/>
              </p:cNvSpPr>
              <p:nvPr/>
            </p:nvSpPr>
            <p:spPr bwMode="auto">
              <a:xfrm>
                <a:off x="135" y="2042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10" name="Line 76"/>
              <p:cNvSpPr>
                <a:spLocks noChangeShapeType="1"/>
              </p:cNvSpPr>
              <p:nvPr/>
            </p:nvSpPr>
            <p:spPr bwMode="auto">
              <a:xfrm>
                <a:off x="135" y="2048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11" name="Rectangle 77"/>
              <p:cNvSpPr>
                <a:spLocks noChangeArrowheads="1"/>
              </p:cNvSpPr>
              <p:nvPr/>
            </p:nvSpPr>
            <p:spPr bwMode="auto">
              <a:xfrm>
                <a:off x="135" y="2048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12" name="Line 78"/>
              <p:cNvSpPr>
                <a:spLocks noChangeShapeType="1"/>
              </p:cNvSpPr>
              <p:nvPr/>
            </p:nvSpPr>
            <p:spPr bwMode="auto">
              <a:xfrm>
                <a:off x="2043" y="1796"/>
                <a:ext cx="0" cy="25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13" name="Rectangle 79"/>
              <p:cNvSpPr>
                <a:spLocks noChangeArrowheads="1"/>
              </p:cNvSpPr>
              <p:nvPr/>
            </p:nvSpPr>
            <p:spPr bwMode="auto">
              <a:xfrm>
                <a:off x="2043" y="1796"/>
                <a:ext cx="6" cy="252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14" name="Line 80"/>
              <p:cNvSpPr>
                <a:spLocks noChangeShapeType="1"/>
              </p:cNvSpPr>
              <p:nvPr/>
            </p:nvSpPr>
            <p:spPr bwMode="auto">
              <a:xfrm>
                <a:off x="135" y="2072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15" name="Rectangle 81"/>
              <p:cNvSpPr>
                <a:spLocks noChangeArrowheads="1"/>
              </p:cNvSpPr>
              <p:nvPr/>
            </p:nvSpPr>
            <p:spPr bwMode="auto">
              <a:xfrm>
                <a:off x="135" y="2072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16" name="Line 82"/>
              <p:cNvSpPr>
                <a:spLocks noChangeShapeType="1"/>
              </p:cNvSpPr>
              <p:nvPr/>
            </p:nvSpPr>
            <p:spPr bwMode="auto">
              <a:xfrm>
                <a:off x="135" y="2078"/>
                <a:ext cx="0" cy="22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17" name="Rectangle 83"/>
              <p:cNvSpPr>
                <a:spLocks noChangeArrowheads="1"/>
              </p:cNvSpPr>
              <p:nvPr/>
            </p:nvSpPr>
            <p:spPr bwMode="auto">
              <a:xfrm>
                <a:off x="135" y="2078"/>
                <a:ext cx="6" cy="222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18" name="Line 84"/>
              <p:cNvSpPr>
                <a:spLocks noChangeShapeType="1"/>
              </p:cNvSpPr>
              <p:nvPr/>
            </p:nvSpPr>
            <p:spPr bwMode="auto">
              <a:xfrm>
                <a:off x="135" y="230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19" name="Rectangle 85"/>
              <p:cNvSpPr>
                <a:spLocks noChangeArrowheads="1"/>
              </p:cNvSpPr>
              <p:nvPr/>
            </p:nvSpPr>
            <p:spPr bwMode="auto">
              <a:xfrm>
                <a:off x="135" y="230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20" name="Line 86"/>
              <p:cNvSpPr>
                <a:spLocks noChangeShapeType="1"/>
              </p:cNvSpPr>
              <p:nvPr/>
            </p:nvSpPr>
            <p:spPr bwMode="auto">
              <a:xfrm>
                <a:off x="135" y="2306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21" name="Rectangle 87"/>
              <p:cNvSpPr>
                <a:spLocks noChangeArrowheads="1"/>
              </p:cNvSpPr>
              <p:nvPr/>
            </p:nvSpPr>
            <p:spPr bwMode="auto">
              <a:xfrm>
                <a:off x="135" y="2306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22" name="Line 88"/>
              <p:cNvSpPr>
                <a:spLocks noChangeShapeType="1"/>
              </p:cNvSpPr>
              <p:nvPr/>
            </p:nvSpPr>
            <p:spPr bwMode="auto">
              <a:xfrm>
                <a:off x="2043" y="2078"/>
                <a:ext cx="0" cy="22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23" name="Rectangle 89"/>
              <p:cNvSpPr>
                <a:spLocks noChangeArrowheads="1"/>
              </p:cNvSpPr>
              <p:nvPr/>
            </p:nvSpPr>
            <p:spPr bwMode="auto">
              <a:xfrm>
                <a:off x="2043" y="2078"/>
                <a:ext cx="6" cy="22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24" name="Line 90"/>
              <p:cNvSpPr>
                <a:spLocks noChangeShapeType="1"/>
              </p:cNvSpPr>
              <p:nvPr/>
            </p:nvSpPr>
            <p:spPr bwMode="auto">
              <a:xfrm>
                <a:off x="135" y="233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25" name="Rectangle 91"/>
              <p:cNvSpPr>
                <a:spLocks noChangeArrowheads="1"/>
              </p:cNvSpPr>
              <p:nvPr/>
            </p:nvSpPr>
            <p:spPr bwMode="auto">
              <a:xfrm>
                <a:off x="135" y="233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26" name="Line 92"/>
              <p:cNvSpPr>
                <a:spLocks noChangeShapeType="1"/>
              </p:cNvSpPr>
              <p:nvPr/>
            </p:nvSpPr>
            <p:spPr bwMode="auto">
              <a:xfrm>
                <a:off x="135" y="2336"/>
                <a:ext cx="0" cy="86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27" name="Rectangle 93"/>
              <p:cNvSpPr>
                <a:spLocks noChangeArrowheads="1"/>
              </p:cNvSpPr>
              <p:nvPr/>
            </p:nvSpPr>
            <p:spPr bwMode="auto">
              <a:xfrm>
                <a:off x="135" y="2336"/>
                <a:ext cx="6" cy="86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28" name="Line 94"/>
              <p:cNvSpPr>
                <a:spLocks noChangeShapeType="1"/>
              </p:cNvSpPr>
              <p:nvPr/>
            </p:nvSpPr>
            <p:spPr bwMode="auto">
              <a:xfrm>
                <a:off x="135" y="320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29" name="Rectangle 95"/>
              <p:cNvSpPr>
                <a:spLocks noChangeArrowheads="1"/>
              </p:cNvSpPr>
              <p:nvPr/>
            </p:nvSpPr>
            <p:spPr bwMode="auto">
              <a:xfrm>
                <a:off x="135" y="320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30" name="Line 96"/>
              <p:cNvSpPr>
                <a:spLocks noChangeShapeType="1"/>
              </p:cNvSpPr>
              <p:nvPr/>
            </p:nvSpPr>
            <p:spPr bwMode="auto">
              <a:xfrm>
                <a:off x="135" y="3206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31" name="Rectangle 97"/>
              <p:cNvSpPr>
                <a:spLocks noChangeArrowheads="1"/>
              </p:cNvSpPr>
              <p:nvPr/>
            </p:nvSpPr>
            <p:spPr bwMode="auto">
              <a:xfrm>
                <a:off x="135" y="3206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32" name="Line 98"/>
              <p:cNvSpPr>
                <a:spLocks noChangeShapeType="1"/>
              </p:cNvSpPr>
              <p:nvPr/>
            </p:nvSpPr>
            <p:spPr bwMode="auto">
              <a:xfrm>
                <a:off x="135" y="3230"/>
                <a:ext cx="191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33" name="Rectangle 99"/>
              <p:cNvSpPr>
                <a:spLocks noChangeArrowheads="1"/>
              </p:cNvSpPr>
              <p:nvPr/>
            </p:nvSpPr>
            <p:spPr bwMode="auto">
              <a:xfrm>
                <a:off x="135" y="3230"/>
                <a:ext cx="1914" cy="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34" name="Line 100"/>
              <p:cNvSpPr>
                <a:spLocks noChangeShapeType="1"/>
              </p:cNvSpPr>
              <p:nvPr/>
            </p:nvSpPr>
            <p:spPr bwMode="auto">
              <a:xfrm>
                <a:off x="135" y="3236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35" name="Rectangle 101"/>
              <p:cNvSpPr>
                <a:spLocks noChangeArrowheads="1"/>
              </p:cNvSpPr>
              <p:nvPr/>
            </p:nvSpPr>
            <p:spPr bwMode="auto">
              <a:xfrm>
                <a:off x="135" y="3236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36" name="Line 102"/>
              <p:cNvSpPr>
                <a:spLocks noChangeShapeType="1"/>
              </p:cNvSpPr>
              <p:nvPr/>
            </p:nvSpPr>
            <p:spPr bwMode="auto">
              <a:xfrm>
                <a:off x="2043" y="2336"/>
                <a:ext cx="0" cy="87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37" name="Rectangle 103"/>
              <p:cNvSpPr>
                <a:spLocks noChangeArrowheads="1"/>
              </p:cNvSpPr>
              <p:nvPr/>
            </p:nvSpPr>
            <p:spPr bwMode="auto">
              <a:xfrm>
                <a:off x="2043" y="2336"/>
                <a:ext cx="6" cy="870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38" name="Line 104"/>
              <p:cNvSpPr>
                <a:spLocks noChangeShapeType="1"/>
              </p:cNvSpPr>
              <p:nvPr/>
            </p:nvSpPr>
            <p:spPr bwMode="auto">
              <a:xfrm>
                <a:off x="135" y="326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39" name="Rectangle 105"/>
              <p:cNvSpPr>
                <a:spLocks noChangeArrowheads="1"/>
              </p:cNvSpPr>
              <p:nvPr/>
            </p:nvSpPr>
            <p:spPr bwMode="auto">
              <a:xfrm>
                <a:off x="135" y="326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40" name="Line 106"/>
              <p:cNvSpPr>
                <a:spLocks noChangeShapeType="1"/>
              </p:cNvSpPr>
              <p:nvPr/>
            </p:nvSpPr>
            <p:spPr bwMode="auto">
              <a:xfrm>
                <a:off x="2049" y="3464"/>
                <a:ext cx="357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41" name="Rectangle 107"/>
              <p:cNvSpPr>
                <a:spLocks noChangeArrowheads="1"/>
              </p:cNvSpPr>
              <p:nvPr/>
            </p:nvSpPr>
            <p:spPr bwMode="auto">
              <a:xfrm>
                <a:off x="2049" y="3464"/>
                <a:ext cx="3570" cy="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42" name="Line 108"/>
              <p:cNvSpPr>
                <a:spLocks noChangeShapeType="1"/>
              </p:cNvSpPr>
              <p:nvPr/>
            </p:nvSpPr>
            <p:spPr bwMode="auto">
              <a:xfrm>
                <a:off x="135" y="3266"/>
                <a:ext cx="0" cy="58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43" name="Rectangle 109"/>
              <p:cNvSpPr>
                <a:spLocks noChangeArrowheads="1"/>
              </p:cNvSpPr>
              <p:nvPr/>
            </p:nvSpPr>
            <p:spPr bwMode="auto">
              <a:xfrm>
                <a:off x="135" y="3266"/>
                <a:ext cx="6" cy="582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44" name="Line 110"/>
              <p:cNvSpPr>
                <a:spLocks noChangeShapeType="1"/>
              </p:cNvSpPr>
              <p:nvPr/>
            </p:nvSpPr>
            <p:spPr bwMode="auto">
              <a:xfrm>
                <a:off x="135" y="3848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45" name="Rectangle 111"/>
              <p:cNvSpPr>
                <a:spLocks noChangeArrowheads="1"/>
              </p:cNvSpPr>
              <p:nvPr/>
            </p:nvSpPr>
            <p:spPr bwMode="auto">
              <a:xfrm>
                <a:off x="135" y="3848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46" name="Line 112"/>
              <p:cNvSpPr>
                <a:spLocks noChangeShapeType="1"/>
              </p:cNvSpPr>
              <p:nvPr/>
            </p:nvSpPr>
            <p:spPr bwMode="auto">
              <a:xfrm>
                <a:off x="135" y="3854"/>
                <a:ext cx="0" cy="3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47" name="Rectangle 113"/>
              <p:cNvSpPr>
                <a:spLocks noChangeArrowheads="1"/>
              </p:cNvSpPr>
              <p:nvPr/>
            </p:nvSpPr>
            <p:spPr bwMode="auto">
              <a:xfrm>
                <a:off x="135" y="3854"/>
                <a:ext cx="6" cy="30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48" name="Line 114"/>
              <p:cNvSpPr>
                <a:spLocks noChangeShapeType="1"/>
              </p:cNvSpPr>
              <p:nvPr/>
            </p:nvSpPr>
            <p:spPr bwMode="auto">
              <a:xfrm>
                <a:off x="2043" y="3266"/>
                <a:ext cx="0" cy="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49" name="Rectangle 115"/>
              <p:cNvSpPr>
                <a:spLocks noChangeArrowheads="1"/>
              </p:cNvSpPr>
              <p:nvPr/>
            </p:nvSpPr>
            <p:spPr bwMode="auto">
              <a:xfrm>
                <a:off x="2043" y="3266"/>
                <a:ext cx="6" cy="58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50" name="Line 116"/>
              <p:cNvSpPr>
                <a:spLocks noChangeShapeType="1"/>
              </p:cNvSpPr>
              <p:nvPr/>
            </p:nvSpPr>
            <p:spPr bwMode="auto">
              <a:xfrm>
                <a:off x="3495" y="3266"/>
                <a:ext cx="0" cy="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51" name="Rectangle 117"/>
              <p:cNvSpPr>
                <a:spLocks noChangeArrowheads="1"/>
              </p:cNvSpPr>
              <p:nvPr/>
            </p:nvSpPr>
            <p:spPr bwMode="auto">
              <a:xfrm>
                <a:off x="3495" y="3266"/>
                <a:ext cx="6" cy="58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52" name="Line 118"/>
              <p:cNvSpPr>
                <a:spLocks noChangeShapeType="1"/>
              </p:cNvSpPr>
              <p:nvPr/>
            </p:nvSpPr>
            <p:spPr bwMode="auto">
              <a:xfrm>
                <a:off x="141" y="3878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53" name="Rectangle 119"/>
              <p:cNvSpPr>
                <a:spLocks noChangeArrowheads="1"/>
              </p:cNvSpPr>
              <p:nvPr/>
            </p:nvSpPr>
            <p:spPr bwMode="auto">
              <a:xfrm>
                <a:off x="141" y="3878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54" name="Line 120"/>
              <p:cNvSpPr>
                <a:spLocks noChangeShapeType="1"/>
              </p:cNvSpPr>
              <p:nvPr/>
            </p:nvSpPr>
            <p:spPr bwMode="auto">
              <a:xfrm>
                <a:off x="5619" y="1274"/>
                <a:ext cx="0" cy="261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55" name="Rectangle 121"/>
              <p:cNvSpPr>
                <a:spLocks noChangeArrowheads="1"/>
              </p:cNvSpPr>
              <p:nvPr/>
            </p:nvSpPr>
            <p:spPr bwMode="auto">
              <a:xfrm>
                <a:off x="5619" y="1274"/>
                <a:ext cx="6" cy="2610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56" name="Line 122"/>
              <p:cNvSpPr>
                <a:spLocks noChangeShapeType="1"/>
              </p:cNvSpPr>
              <p:nvPr/>
            </p:nvSpPr>
            <p:spPr bwMode="auto">
              <a:xfrm>
                <a:off x="13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57" name="Rectangle 123"/>
              <p:cNvSpPr>
                <a:spLocks noChangeArrowheads="1"/>
              </p:cNvSpPr>
              <p:nvPr/>
            </p:nvSpPr>
            <p:spPr bwMode="auto">
              <a:xfrm>
                <a:off x="13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58" name="Line 124"/>
              <p:cNvSpPr>
                <a:spLocks noChangeShapeType="1"/>
              </p:cNvSpPr>
              <p:nvPr/>
            </p:nvSpPr>
            <p:spPr bwMode="auto">
              <a:xfrm>
                <a:off x="204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59" name="Rectangle 125"/>
              <p:cNvSpPr>
                <a:spLocks noChangeArrowheads="1"/>
              </p:cNvSpPr>
              <p:nvPr/>
            </p:nvSpPr>
            <p:spPr bwMode="auto">
              <a:xfrm>
                <a:off x="204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60" name="Line 126"/>
              <p:cNvSpPr>
                <a:spLocks noChangeShapeType="1"/>
              </p:cNvSpPr>
              <p:nvPr/>
            </p:nvSpPr>
            <p:spPr bwMode="auto">
              <a:xfrm>
                <a:off x="561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61" name="Rectangle 127"/>
              <p:cNvSpPr>
                <a:spLocks noChangeArrowheads="1"/>
              </p:cNvSpPr>
              <p:nvPr/>
            </p:nvSpPr>
            <p:spPr bwMode="auto">
              <a:xfrm>
                <a:off x="561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62" name="Line 128"/>
              <p:cNvSpPr>
                <a:spLocks noChangeShapeType="1"/>
              </p:cNvSpPr>
              <p:nvPr/>
            </p:nvSpPr>
            <p:spPr bwMode="auto">
              <a:xfrm>
                <a:off x="349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63" name="Rectangle 129"/>
              <p:cNvSpPr>
                <a:spLocks noChangeArrowheads="1"/>
              </p:cNvSpPr>
              <p:nvPr/>
            </p:nvSpPr>
            <p:spPr bwMode="auto">
              <a:xfrm>
                <a:off x="349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64" name="Line 130"/>
              <p:cNvSpPr>
                <a:spLocks noChangeShapeType="1"/>
              </p:cNvSpPr>
              <p:nvPr/>
            </p:nvSpPr>
            <p:spPr bwMode="auto">
              <a:xfrm>
                <a:off x="217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65" name="Rectangle 131"/>
              <p:cNvSpPr>
                <a:spLocks noChangeArrowheads="1"/>
              </p:cNvSpPr>
              <p:nvPr/>
            </p:nvSpPr>
            <p:spPr bwMode="auto">
              <a:xfrm>
                <a:off x="217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66" name="Line 132"/>
              <p:cNvSpPr>
                <a:spLocks noChangeShapeType="1"/>
              </p:cNvSpPr>
              <p:nvPr/>
            </p:nvSpPr>
            <p:spPr bwMode="auto">
              <a:xfrm>
                <a:off x="230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67" name="Rectangle 133"/>
              <p:cNvSpPr>
                <a:spLocks noChangeArrowheads="1"/>
              </p:cNvSpPr>
              <p:nvPr/>
            </p:nvSpPr>
            <p:spPr bwMode="auto">
              <a:xfrm>
                <a:off x="230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68" name="Line 134"/>
              <p:cNvSpPr>
                <a:spLocks noChangeShapeType="1"/>
              </p:cNvSpPr>
              <p:nvPr/>
            </p:nvSpPr>
            <p:spPr bwMode="auto">
              <a:xfrm>
                <a:off x="243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69" name="Rectangle 135"/>
              <p:cNvSpPr>
                <a:spLocks noChangeArrowheads="1"/>
              </p:cNvSpPr>
              <p:nvPr/>
            </p:nvSpPr>
            <p:spPr bwMode="auto">
              <a:xfrm>
                <a:off x="243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70" name="Line 136"/>
              <p:cNvSpPr>
                <a:spLocks noChangeShapeType="1"/>
              </p:cNvSpPr>
              <p:nvPr/>
            </p:nvSpPr>
            <p:spPr bwMode="auto">
              <a:xfrm>
                <a:off x="257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71" name="Rectangle 137"/>
              <p:cNvSpPr>
                <a:spLocks noChangeArrowheads="1"/>
              </p:cNvSpPr>
              <p:nvPr/>
            </p:nvSpPr>
            <p:spPr bwMode="auto">
              <a:xfrm>
                <a:off x="257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72" name="Line 138"/>
              <p:cNvSpPr>
                <a:spLocks noChangeShapeType="1"/>
              </p:cNvSpPr>
              <p:nvPr/>
            </p:nvSpPr>
            <p:spPr bwMode="auto">
              <a:xfrm>
                <a:off x="270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73" name="Rectangle 139"/>
              <p:cNvSpPr>
                <a:spLocks noChangeArrowheads="1"/>
              </p:cNvSpPr>
              <p:nvPr/>
            </p:nvSpPr>
            <p:spPr bwMode="auto">
              <a:xfrm>
                <a:off x="270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74" name="Line 140"/>
              <p:cNvSpPr>
                <a:spLocks noChangeShapeType="1"/>
              </p:cNvSpPr>
              <p:nvPr/>
            </p:nvSpPr>
            <p:spPr bwMode="auto">
              <a:xfrm>
                <a:off x="283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75" name="Rectangle 141"/>
              <p:cNvSpPr>
                <a:spLocks noChangeArrowheads="1"/>
              </p:cNvSpPr>
              <p:nvPr/>
            </p:nvSpPr>
            <p:spPr bwMode="auto">
              <a:xfrm>
                <a:off x="283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76" name="Line 142"/>
              <p:cNvSpPr>
                <a:spLocks noChangeShapeType="1"/>
              </p:cNvSpPr>
              <p:nvPr/>
            </p:nvSpPr>
            <p:spPr bwMode="auto">
              <a:xfrm>
                <a:off x="296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77" name="Rectangle 143"/>
              <p:cNvSpPr>
                <a:spLocks noChangeArrowheads="1"/>
              </p:cNvSpPr>
              <p:nvPr/>
            </p:nvSpPr>
            <p:spPr bwMode="auto">
              <a:xfrm>
                <a:off x="296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78" name="Line 144"/>
              <p:cNvSpPr>
                <a:spLocks noChangeShapeType="1"/>
              </p:cNvSpPr>
              <p:nvPr/>
            </p:nvSpPr>
            <p:spPr bwMode="auto">
              <a:xfrm>
                <a:off x="309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79" name="Rectangle 145"/>
              <p:cNvSpPr>
                <a:spLocks noChangeArrowheads="1"/>
              </p:cNvSpPr>
              <p:nvPr/>
            </p:nvSpPr>
            <p:spPr bwMode="auto">
              <a:xfrm>
                <a:off x="309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80" name="Line 146"/>
              <p:cNvSpPr>
                <a:spLocks noChangeShapeType="1"/>
              </p:cNvSpPr>
              <p:nvPr/>
            </p:nvSpPr>
            <p:spPr bwMode="auto">
              <a:xfrm>
                <a:off x="323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81" name="Rectangle 147"/>
              <p:cNvSpPr>
                <a:spLocks noChangeArrowheads="1"/>
              </p:cNvSpPr>
              <p:nvPr/>
            </p:nvSpPr>
            <p:spPr bwMode="auto">
              <a:xfrm>
                <a:off x="323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82" name="Line 148"/>
              <p:cNvSpPr>
                <a:spLocks noChangeShapeType="1"/>
              </p:cNvSpPr>
              <p:nvPr/>
            </p:nvSpPr>
            <p:spPr bwMode="auto">
              <a:xfrm>
                <a:off x="336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83" name="Rectangle 149"/>
              <p:cNvSpPr>
                <a:spLocks noChangeArrowheads="1"/>
              </p:cNvSpPr>
              <p:nvPr/>
            </p:nvSpPr>
            <p:spPr bwMode="auto">
              <a:xfrm>
                <a:off x="336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84" name="Line 150"/>
              <p:cNvSpPr>
                <a:spLocks noChangeShapeType="1"/>
              </p:cNvSpPr>
              <p:nvPr/>
            </p:nvSpPr>
            <p:spPr bwMode="auto">
              <a:xfrm>
                <a:off x="362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85" name="Rectangle 151"/>
              <p:cNvSpPr>
                <a:spLocks noChangeArrowheads="1"/>
              </p:cNvSpPr>
              <p:nvPr/>
            </p:nvSpPr>
            <p:spPr bwMode="auto">
              <a:xfrm>
                <a:off x="362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86" name="Line 152"/>
              <p:cNvSpPr>
                <a:spLocks noChangeShapeType="1"/>
              </p:cNvSpPr>
              <p:nvPr/>
            </p:nvSpPr>
            <p:spPr bwMode="auto">
              <a:xfrm>
                <a:off x="375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87" name="Rectangle 153"/>
              <p:cNvSpPr>
                <a:spLocks noChangeArrowheads="1"/>
              </p:cNvSpPr>
              <p:nvPr/>
            </p:nvSpPr>
            <p:spPr bwMode="auto">
              <a:xfrm>
                <a:off x="375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88" name="Line 154"/>
              <p:cNvSpPr>
                <a:spLocks noChangeShapeType="1"/>
              </p:cNvSpPr>
              <p:nvPr/>
            </p:nvSpPr>
            <p:spPr bwMode="auto">
              <a:xfrm>
                <a:off x="389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89" name="Rectangle 155"/>
              <p:cNvSpPr>
                <a:spLocks noChangeArrowheads="1"/>
              </p:cNvSpPr>
              <p:nvPr/>
            </p:nvSpPr>
            <p:spPr bwMode="auto">
              <a:xfrm>
                <a:off x="389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90" name="Line 156"/>
              <p:cNvSpPr>
                <a:spLocks noChangeShapeType="1"/>
              </p:cNvSpPr>
              <p:nvPr/>
            </p:nvSpPr>
            <p:spPr bwMode="auto">
              <a:xfrm>
                <a:off x="402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91" name="Rectangle 157"/>
              <p:cNvSpPr>
                <a:spLocks noChangeArrowheads="1"/>
              </p:cNvSpPr>
              <p:nvPr/>
            </p:nvSpPr>
            <p:spPr bwMode="auto">
              <a:xfrm>
                <a:off x="402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92" name="Line 158"/>
              <p:cNvSpPr>
                <a:spLocks noChangeShapeType="1"/>
              </p:cNvSpPr>
              <p:nvPr/>
            </p:nvSpPr>
            <p:spPr bwMode="auto">
              <a:xfrm>
                <a:off x="415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93" name="Rectangle 159"/>
              <p:cNvSpPr>
                <a:spLocks noChangeArrowheads="1"/>
              </p:cNvSpPr>
              <p:nvPr/>
            </p:nvSpPr>
            <p:spPr bwMode="auto">
              <a:xfrm>
                <a:off x="415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94" name="Line 160"/>
              <p:cNvSpPr>
                <a:spLocks noChangeShapeType="1"/>
              </p:cNvSpPr>
              <p:nvPr/>
            </p:nvSpPr>
            <p:spPr bwMode="auto">
              <a:xfrm>
                <a:off x="428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95" name="Rectangle 161"/>
              <p:cNvSpPr>
                <a:spLocks noChangeArrowheads="1"/>
              </p:cNvSpPr>
              <p:nvPr/>
            </p:nvSpPr>
            <p:spPr bwMode="auto">
              <a:xfrm>
                <a:off x="428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96" name="Line 162"/>
              <p:cNvSpPr>
                <a:spLocks noChangeShapeType="1"/>
              </p:cNvSpPr>
              <p:nvPr/>
            </p:nvSpPr>
            <p:spPr bwMode="auto">
              <a:xfrm>
                <a:off x="441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97" name="Rectangle 163"/>
              <p:cNvSpPr>
                <a:spLocks noChangeArrowheads="1"/>
              </p:cNvSpPr>
              <p:nvPr/>
            </p:nvSpPr>
            <p:spPr bwMode="auto">
              <a:xfrm>
                <a:off x="441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498" name="Line 164"/>
              <p:cNvSpPr>
                <a:spLocks noChangeShapeType="1"/>
              </p:cNvSpPr>
              <p:nvPr/>
            </p:nvSpPr>
            <p:spPr bwMode="auto">
              <a:xfrm>
                <a:off x="455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499" name="Rectangle 165"/>
              <p:cNvSpPr>
                <a:spLocks noChangeArrowheads="1"/>
              </p:cNvSpPr>
              <p:nvPr/>
            </p:nvSpPr>
            <p:spPr bwMode="auto">
              <a:xfrm>
                <a:off x="455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500" name="Line 166"/>
              <p:cNvSpPr>
                <a:spLocks noChangeShapeType="1"/>
              </p:cNvSpPr>
              <p:nvPr/>
            </p:nvSpPr>
            <p:spPr bwMode="auto">
              <a:xfrm>
                <a:off x="468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501" name="Rectangle 167"/>
              <p:cNvSpPr>
                <a:spLocks noChangeArrowheads="1"/>
              </p:cNvSpPr>
              <p:nvPr/>
            </p:nvSpPr>
            <p:spPr bwMode="auto">
              <a:xfrm>
                <a:off x="468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502" name="Line 168"/>
              <p:cNvSpPr>
                <a:spLocks noChangeShapeType="1"/>
              </p:cNvSpPr>
              <p:nvPr/>
            </p:nvSpPr>
            <p:spPr bwMode="auto">
              <a:xfrm>
                <a:off x="481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503" name="Rectangle 169"/>
              <p:cNvSpPr>
                <a:spLocks noChangeArrowheads="1"/>
              </p:cNvSpPr>
              <p:nvPr/>
            </p:nvSpPr>
            <p:spPr bwMode="auto">
              <a:xfrm>
                <a:off x="481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504" name="Line 170"/>
              <p:cNvSpPr>
                <a:spLocks noChangeShapeType="1"/>
              </p:cNvSpPr>
              <p:nvPr/>
            </p:nvSpPr>
            <p:spPr bwMode="auto">
              <a:xfrm>
                <a:off x="494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505" name="Rectangle 171"/>
              <p:cNvSpPr>
                <a:spLocks noChangeArrowheads="1"/>
              </p:cNvSpPr>
              <p:nvPr/>
            </p:nvSpPr>
            <p:spPr bwMode="auto">
              <a:xfrm>
                <a:off x="494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506" name="Line 172"/>
              <p:cNvSpPr>
                <a:spLocks noChangeShapeType="1"/>
              </p:cNvSpPr>
              <p:nvPr/>
            </p:nvSpPr>
            <p:spPr bwMode="auto">
              <a:xfrm>
                <a:off x="507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507" name="Rectangle 173"/>
              <p:cNvSpPr>
                <a:spLocks noChangeArrowheads="1"/>
              </p:cNvSpPr>
              <p:nvPr/>
            </p:nvSpPr>
            <p:spPr bwMode="auto">
              <a:xfrm>
                <a:off x="507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508" name="Line 174"/>
              <p:cNvSpPr>
                <a:spLocks noChangeShapeType="1"/>
              </p:cNvSpPr>
              <p:nvPr/>
            </p:nvSpPr>
            <p:spPr bwMode="auto">
              <a:xfrm>
                <a:off x="521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509" name="Rectangle 175"/>
              <p:cNvSpPr>
                <a:spLocks noChangeArrowheads="1"/>
              </p:cNvSpPr>
              <p:nvPr/>
            </p:nvSpPr>
            <p:spPr bwMode="auto">
              <a:xfrm>
                <a:off x="521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510" name="Line 176"/>
              <p:cNvSpPr>
                <a:spLocks noChangeShapeType="1"/>
              </p:cNvSpPr>
              <p:nvPr/>
            </p:nvSpPr>
            <p:spPr bwMode="auto">
              <a:xfrm>
                <a:off x="534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511" name="Rectangle 177"/>
              <p:cNvSpPr>
                <a:spLocks noChangeArrowheads="1"/>
              </p:cNvSpPr>
              <p:nvPr/>
            </p:nvSpPr>
            <p:spPr bwMode="auto">
              <a:xfrm>
                <a:off x="534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512" name="Line 178"/>
              <p:cNvSpPr>
                <a:spLocks noChangeShapeType="1"/>
              </p:cNvSpPr>
              <p:nvPr/>
            </p:nvSpPr>
            <p:spPr bwMode="auto">
              <a:xfrm>
                <a:off x="547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513" name="Rectangle 179"/>
              <p:cNvSpPr>
                <a:spLocks noChangeArrowheads="1"/>
              </p:cNvSpPr>
              <p:nvPr/>
            </p:nvSpPr>
            <p:spPr bwMode="auto">
              <a:xfrm>
                <a:off x="547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514" name="Line 180"/>
              <p:cNvSpPr>
                <a:spLocks noChangeShapeType="1"/>
              </p:cNvSpPr>
              <p:nvPr/>
            </p:nvSpPr>
            <p:spPr bwMode="auto">
              <a:xfrm>
                <a:off x="5625" y="79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515" name="Rectangle 181"/>
              <p:cNvSpPr>
                <a:spLocks noChangeArrowheads="1"/>
              </p:cNvSpPr>
              <p:nvPr/>
            </p:nvSpPr>
            <p:spPr bwMode="auto">
              <a:xfrm>
                <a:off x="5625" y="79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516" name="Line 182"/>
              <p:cNvSpPr>
                <a:spLocks noChangeShapeType="1"/>
              </p:cNvSpPr>
              <p:nvPr/>
            </p:nvSpPr>
            <p:spPr bwMode="auto">
              <a:xfrm>
                <a:off x="5625" y="1028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517" name="Rectangle 183"/>
              <p:cNvSpPr>
                <a:spLocks noChangeArrowheads="1"/>
              </p:cNvSpPr>
              <p:nvPr/>
            </p:nvSpPr>
            <p:spPr bwMode="auto">
              <a:xfrm>
                <a:off x="5625" y="1028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518" name="Line 184"/>
              <p:cNvSpPr>
                <a:spLocks noChangeShapeType="1"/>
              </p:cNvSpPr>
              <p:nvPr/>
            </p:nvSpPr>
            <p:spPr bwMode="auto">
              <a:xfrm>
                <a:off x="5625" y="1268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519" name="Rectangle 185"/>
              <p:cNvSpPr>
                <a:spLocks noChangeArrowheads="1"/>
              </p:cNvSpPr>
              <p:nvPr/>
            </p:nvSpPr>
            <p:spPr bwMode="auto">
              <a:xfrm>
                <a:off x="5625" y="1268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520" name="Line 186"/>
              <p:cNvSpPr>
                <a:spLocks noChangeShapeType="1"/>
              </p:cNvSpPr>
              <p:nvPr/>
            </p:nvSpPr>
            <p:spPr bwMode="auto">
              <a:xfrm>
                <a:off x="5625" y="151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521" name="Rectangle 187"/>
              <p:cNvSpPr>
                <a:spLocks noChangeArrowheads="1"/>
              </p:cNvSpPr>
              <p:nvPr/>
            </p:nvSpPr>
            <p:spPr bwMode="auto">
              <a:xfrm>
                <a:off x="5625" y="151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522" name="Line 188"/>
              <p:cNvSpPr>
                <a:spLocks noChangeShapeType="1"/>
              </p:cNvSpPr>
              <p:nvPr/>
            </p:nvSpPr>
            <p:spPr bwMode="auto">
              <a:xfrm>
                <a:off x="5625" y="154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523" name="Rectangle 189"/>
              <p:cNvSpPr>
                <a:spLocks noChangeArrowheads="1"/>
              </p:cNvSpPr>
              <p:nvPr/>
            </p:nvSpPr>
            <p:spPr bwMode="auto">
              <a:xfrm>
                <a:off x="5625" y="154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524" name="Line 190"/>
              <p:cNvSpPr>
                <a:spLocks noChangeShapeType="1"/>
              </p:cNvSpPr>
              <p:nvPr/>
            </p:nvSpPr>
            <p:spPr bwMode="auto">
              <a:xfrm>
                <a:off x="5625" y="176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525" name="Rectangle 191"/>
              <p:cNvSpPr>
                <a:spLocks noChangeArrowheads="1"/>
              </p:cNvSpPr>
              <p:nvPr/>
            </p:nvSpPr>
            <p:spPr bwMode="auto">
              <a:xfrm>
                <a:off x="5625" y="176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526" name="Line 192"/>
              <p:cNvSpPr>
                <a:spLocks noChangeShapeType="1"/>
              </p:cNvSpPr>
              <p:nvPr/>
            </p:nvSpPr>
            <p:spPr bwMode="auto">
              <a:xfrm>
                <a:off x="5625" y="179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527" name="Rectangle 193"/>
              <p:cNvSpPr>
                <a:spLocks noChangeArrowheads="1"/>
              </p:cNvSpPr>
              <p:nvPr/>
            </p:nvSpPr>
            <p:spPr bwMode="auto">
              <a:xfrm>
                <a:off x="5625" y="179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528" name="Line 194"/>
              <p:cNvSpPr>
                <a:spLocks noChangeShapeType="1"/>
              </p:cNvSpPr>
              <p:nvPr/>
            </p:nvSpPr>
            <p:spPr bwMode="auto">
              <a:xfrm>
                <a:off x="5625" y="204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529" name="Rectangle 195"/>
              <p:cNvSpPr>
                <a:spLocks noChangeArrowheads="1"/>
              </p:cNvSpPr>
              <p:nvPr/>
            </p:nvSpPr>
            <p:spPr bwMode="auto">
              <a:xfrm>
                <a:off x="5625" y="2042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530" name="Line 196"/>
              <p:cNvSpPr>
                <a:spLocks noChangeShapeType="1"/>
              </p:cNvSpPr>
              <p:nvPr/>
            </p:nvSpPr>
            <p:spPr bwMode="auto">
              <a:xfrm>
                <a:off x="5625" y="207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531" name="Rectangle 197"/>
              <p:cNvSpPr>
                <a:spLocks noChangeArrowheads="1"/>
              </p:cNvSpPr>
              <p:nvPr/>
            </p:nvSpPr>
            <p:spPr bwMode="auto">
              <a:xfrm>
                <a:off x="5625" y="2072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532" name="Line 198"/>
              <p:cNvSpPr>
                <a:spLocks noChangeShapeType="1"/>
              </p:cNvSpPr>
              <p:nvPr/>
            </p:nvSpPr>
            <p:spPr bwMode="auto">
              <a:xfrm>
                <a:off x="5625" y="230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533" name="Rectangle 199"/>
              <p:cNvSpPr>
                <a:spLocks noChangeArrowheads="1"/>
              </p:cNvSpPr>
              <p:nvPr/>
            </p:nvSpPr>
            <p:spPr bwMode="auto">
              <a:xfrm>
                <a:off x="5625" y="230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534" name="Line 200"/>
              <p:cNvSpPr>
                <a:spLocks noChangeShapeType="1"/>
              </p:cNvSpPr>
              <p:nvPr/>
            </p:nvSpPr>
            <p:spPr bwMode="auto">
              <a:xfrm>
                <a:off x="5625" y="233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535" name="Rectangle 201"/>
              <p:cNvSpPr>
                <a:spLocks noChangeArrowheads="1"/>
              </p:cNvSpPr>
              <p:nvPr/>
            </p:nvSpPr>
            <p:spPr bwMode="auto">
              <a:xfrm>
                <a:off x="5625" y="233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536" name="Line 202"/>
              <p:cNvSpPr>
                <a:spLocks noChangeShapeType="1"/>
              </p:cNvSpPr>
              <p:nvPr/>
            </p:nvSpPr>
            <p:spPr bwMode="auto">
              <a:xfrm>
                <a:off x="5625" y="320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537" name="Rectangle 203"/>
              <p:cNvSpPr>
                <a:spLocks noChangeArrowheads="1"/>
              </p:cNvSpPr>
              <p:nvPr/>
            </p:nvSpPr>
            <p:spPr bwMode="auto">
              <a:xfrm>
                <a:off x="5625" y="320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3538" name="Line 204"/>
              <p:cNvSpPr>
                <a:spLocks noChangeShapeType="1"/>
              </p:cNvSpPr>
              <p:nvPr/>
            </p:nvSpPr>
            <p:spPr bwMode="auto">
              <a:xfrm>
                <a:off x="5625" y="323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13331" name="Rectangle 206"/>
            <p:cNvSpPr>
              <a:spLocks noChangeArrowheads="1"/>
            </p:cNvSpPr>
            <p:nvPr/>
          </p:nvSpPr>
          <p:spPr bwMode="auto">
            <a:xfrm>
              <a:off x="5625" y="3230"/>
              <a:ext cx="6" cy="6"/>
            </a:xfrm>
            <a:prstGeom prst="rect">
              <a:avLst/>
            </a:prstGeom>
            <a:solidFill>
              <a:srgbClr val="DADC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>
                <a:latin typeface="Calibri" pitchFamily="34" charset="0"/>
              </a:endParaRPr>
            </a:p>
          </p:txBody>
        </p:sp>
        <p:sp>
          <p:nvSpPr>
            <p:cNvPr id="13332" name="Line 207"/>
            <p:cNvSpPr>
              <a:spLocks noChangeShapeType="1"/>
            </p:cNvSpPr>
            <p:nvPr/>
          </p:nvSpPr>
          <p:spPr bwMode="auto">
            <a:xfrm>
              <a:off x="5625" y="3260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3333" name="Rectangle 208"/>
            <p:cNvSpPr>
              <a:spLocks noChangeArrowheads="1"/>
            </p:cNvSpPr>
            <p:nvPr/>
          </p:nvSpPr>
          <p:spPr bwMode="auto">
            <a:xfrm>
              <a:off x="5625" y="3260"/>
              <a:ext cx="6" cy="6"/>
            </a:xfrm>
            <a:prstGeom prst="rect">
              <a:avLst/>
            </a:prstGeom>
            <a:solidFill>
              <a:srgbClr val="DADC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>
                <a:latin typeface="Calibri" pitchFamily="34" charset="0"/>
              </a:endParaRPr>
            </a:p>
          </p:txBody>
        </p:sp>
        <p:sp>
          <p:nvSpPr>
            <p:cNvPr id="13334" name="Line 209"/>
            <p:cNvSpPr>
              <a:spLocks noChangeShapeType="1"/>
            </p:cNvSpPr>
            <p:nvPr/>
          </p:nvSpPr>
          <p:spPr bwMode="auto">
            <a:xfrm>
              <a:off x="5625" y="346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3335" name="Rectangle 210"/>
            <p:cNvSpPr>
              <a:spLocks noChangeArrowheads="1"/>
            </p:cNvSpPr>
            <p:nvPr/>
          </p:nvSpPr>
          <p:spPr bwMode="auto">
            <a:xfrm>
              <a:off x="5625" y="3464"/>
              <a:ext cx="6" cy="6"/>
            </a:xfrm>
            <a:prstGeom prst="rect">
              <a:avLst/>
            </a:prstGeom>
            <a:solidFill>
              <a:srgbClr val="DADC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>
                <a:latin typeface="Calibri" pitchFamily="34" charset="0"/>
              </a:endParaRPr>
            </a:p>
          </p:txBody>
        </p:sp>
        <p:sp>
          <p:nvSpPr>
            <p:cNvPr id="13336" name="Line 211"/>
            <p:cNvSpPr>
              <a:spLocks noChangeShapeType="1"/>
            </p:cNvSpPr>
            <p:nvPr/>
          </p:nvSpPr>
          <p:spPr bwMode="auto">
            <a:xfrm>
              <a:off x="5625" y="384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3337" name="Rectangle 212"/>
            <p:cNvSpPr>
              <a:spLocks noChangeArrowheads="1"/>
            </p:cNvSpPr>
            <p:nvPr/>
          </p:nvSpPr>
          <p:spPr bwMode="auto">
            <a:xfrm>
              <a:off x="5625" y="3848"/>
              <a:ext cx="6" cy="6"/>
            </a:xfrm>
            <a:prstGeom prst="rect">
              <a:avLst/>
            </a:prstGeom>
            <a:solidFill>
              <a:srgbClr val="DADC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>
                <a:latin typeface="Calibri" pitchFamily="34" charset="0"/>
              </a:endParaRPr>
            </a:p>
          </p:txBody>
        </p:sp>
        <p:sp>
          <p:nvSpPr>
            <p:cNvPr id="13338" name="Line 213"/>
            <p:cNvSpPr>
              <a:spLocks noChangeShapeType="1"/>
            </p:cNvSpPr>
            <p:nvPr/>
          </p:nvSpPr>
          <p:spPr bwMode="auto">
            <a:xfrm>
              <a:off x="5625" y="387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3339" name="Rectangle 214"/>
            <p:cNvSpPr>
              <a:spLocks noChangeArrowheads="1"/>
            </p:cNvSpPr>
            <p:nvPr/>
          </p:nvSpPr>
          <p:spPr bwMode="auto">
            <a:xfrm>
              <a:off x="5625" y="3878"/>
              <a:ext cx="6" cy="6"/>
            </a:xfrm>
            <a:prstGeom prst="rect">
              <a:avLst/>
            </a:prstGeom>
            <a:solidFill>
              <a:srgbClr val="DADC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>
                <a:latin typeface="Calibri" pitchFamily="34" charset="0"/>
              </a:endParaRPr>
            </a:p>
          </p:txBody>
        </p:sp>
      </p:grpSp>
      <p:sp>
        <p:nvSpPr>
          <p:cNvPr id="13314" name="TextBox 3"/>
          <p:cNvSpPr txBox="1">
            <a:spLocks noChangeArrowheads="1"/>
          </p:cNvSpPr>
          <p:nvPr/>
        </p:nvSpPr>
        <p:spPr bwMode="auto">
          <a:xfrm>
            <a:off x="3276600" y="1341438"/>
            <a:ext cx="565308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1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03_Βελτίωση της ανταγωνιστικότητας των μικρομεσαίων επιχειρήσεων </a:t>
            </a:r>
          </a:p>
        </p:txBody>
      </p:sp>
      <p:sp>
        <p:nvSpPr>
          <p:cNvPr id="13315" name="TextBox 9"/>
          <p:cNvSpPr txBox="1">
            <a:spLocks noChangeArrowheads="1"/>
          </p:cNvSpPr>
          <p:nvPr/>
        </p:nvSpPr>
        <p:spPr bwMode="auto">
          <a:xfrm>
            <a:off x="3276600" y="1700213"/>
            <a:ext cx="56530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000">
                <a:latin typeface="Calibri" pitchFamily="34" charset="0"/>
                <a:ea typeface="Calibri" pitchFamily="34" charset="0"/>
                <a:cs typeface="Times New Roman" pitchFamily="18" charset="0"/>
              </a:rPr>
              <a:t>03.</a:t>
            </a:r>
            <a:r>
              <a:rPr lang="en-US" sz="1000">
                <a:latin typeface="Calibri" pitchFamily="34" charset="0"/>
                <a:ea typeface="Calibri" pitchFamily="34" charset="0"/>
                <a:cs typeface="Times New Roman" pitchFamily="18" charset="0"/>
              </a:rPr>
              <a:t>c.1</a:t>
            </a:r>
            <a:r>
              <a:rPr lang="el-GR" sz="1000">
                <a:latin typeface="Calibri" pitchFamily="34" charset="0"/>
                <a:ea typeface="Calibri" pitchFamily="34" charset="0"/>
                <a:cs typeface="Times New Roman" pitchFamily="18" charset="0"/>
              </a:rPr>
              <a:t>_Αναστροφή της συρρίκνωσης της παραγωγικής βάσης της Περιφέρειας</a:t>
            </a:r>
          </a:p>
        </p:txBody>
      </p:sp>
      <p:sp>
        <p:nvSpPr>
          <p:cNvPr id="5" name="Ορθογώνιο 4"/>
          <p:cNvSpPr/>
          <p:nvPr/>
        </p:nvSpPr>
        <p:spPr>
          <a:xfrm>
            <a:off x="3167063" y="2060575"/>
            <a:ext cx="5868987" cy="2460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Ενίσχυση μικρών και πολύ μικρών Επιχειρήσεων που επλήγησαν από την πανδημία Covid-19 στην Αττική</a:t>
            </a:r>
          </a:p>
        </p:txBody>
      </p:sp>
      <p:sp>
        <p:nvSpPr>
          <p:cNvPr id="13317" name="Ορθογώνιο 14"/>
          <p:cNvSpPr>
            <a:spLocks noChangeArrowheads="1"/>
          </p:cNvSpPr>
          <p:nvPr/>
        </p:nvSpPr>
        <p:spPr bwMode="auto">
          <a:xfrm>
            <a:off x="3276600" y="3306763"/>
            <a:ext cx="565308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600" b="1">
                <a:solidFill>
                  <a:schemeClr val="tx2"/>
                </a:solidFill>
                <a:latin typeface="Calibri" pitchFamily="34" charset="0"/>
              </a:rPr>
              <a:t>Π Ε Ρ Ι Φ Ε Ρ Ε Ι Α </a:t>
            </a:r>
            <a:r>
              <a:rPr lang="en-US" sz="1600" b="1">
                <a:solidFill>
                  <a:schemeClr val="tx2"/>
                </a:solidFill>
                <a:latin typeface="Calibri" pitchFamily="34" charset="0"/>
              </a:rPr>
              <a:t>  </a:t>
            </a:r>
            <a:r>
              <a:rPr lang="el-GR" sz="1600" b="1">
                <a:solidFill>
                  <a:schemeClr val="tx2"/>
                </a:solidFill>
                <a:latin typeface="Calibri" pitchFamily="34" charset="0"/>
              </a:rPr>
              <a:t> Α Τ Τ Ι Κ Η Σ</a:t>
            </a:r>
          </a:p>
        </p:txBody>
      </p:sp>
      <p:sp>
        <p:nvSpPr>
          <p:cNvPr id="13318" name="Ορθογώνιο 15"/>
          <p:cNvSpPr>
            <a:spLocks noChangeArrowheads="1"/>
          </p:cNvSpPr>
          <p:nvPr/>
        </p:nvSpPr>
        <p:spPr bwMode="auto">
          <a:xfrm>
            <a:off x="3348038" y="5589588"/>
            <a:ext cx="208756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600" b="1">
                <a:latin typeface="Calibri" pitchFamily="34" charset="0"/>
              </a:rPr>
              <a:t>ΕΤΠΑ</a:t>
            </a:r>
          </a:p>
        </p:txBody>
      </p:sp>
      <p:sp>
        <p:nvSpPr>
          <p:cNvPr id="13319" name="TextBox 19"/>
          <p:cNvSpPr txBox="1">
            <a:spLocks noChangeArrowheads="1"/>
          </p:cNvSpPr>
          <p:nvPr/>
        </p:nvSpPr>
        <p:spPr bwMode="auto">
          <a:xfrm>
            <a:off x="0" y="6453188"/>
            <a:ext cx="914400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200" b="1">
                <a:latin typeface="Calibri" pitchFamily="34" charset="0"/>
              </a:rPr>
              <a:t>Με τη συγχρηματοδότηση της Ελλάδας και της Ευρωπαϊκής Ένωσης</a:t>
            </a:r>
          </a:p>
        </p:txBody>
      </p:sp>
      <p:pic>
        <p:nvPicPr>
          <p:cNvPr id="1332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88913"/>
            <a:ext cx="1512887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1" name="Ορθογώνιο 21"/>
          <p:cNvSpPr>
            <a:spLocks noChangeArrowheads="1"/>
          </p:cNvSpPr>
          <p:nvPr/>
        </p:nvSpPr>
        <p:spPr bwMode="auto">
          <a:xfrm>
            <a:off x="1647825" y="509588"/>
            <a:ext cx="2779713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100" b="1">
                <a:latin typeface="Calibri" pitchFamily="34" charset="0"/>
              </a:rPr>
              <a:t>Ευρωπαϊκή Ένωση </a:t>
            </a:r>
            <a:endParaRPr lang="el-GR" sz="1100">
              <a:latin typeface="Calibri" pitchFamily="34" charset="0"/>
            </a:endParaRPr>
          </a:p>
          <a:p>
            <a:r>
              <a:rPr lang="el-GR" sz="1100">
                <a:latin typeface="Calibri" pitchFamily="34" charset="0"/>
              </a:rPr>
              <a:t>Ευρωπαϊκό Ταμείο Περιφερειακής Ανάπτυξης 	</a:t>
            </a:r>
          </a:p>
        </p:txBody>
      </p:sp>
      <p:pic>
        <p:nvPicPr>
          <p:cNvPr id="13322" name="Εικόνα 22" descr="Description: F:\2014_2020\SMART SPECIALIZATION\WORSHOP_EDP_01_POLITISMOS_TOYRISMOS\YLIKO DHMOSIEYSHS\espa1420_logo_rg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80288" y="220663"/>
            <a:ext cx="1512887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3" name="Rectangle 15"/>
          <p:cNvSpPr>
            <a:spLocks noChangeArrowheads="1"/>
          </p:cNvSpPr>
          <p:nvPr/>
        </p:nvSpPr>
        <p:spPr bwMode="auto">
          <a:xfrm>
            <a:off x="242888" y="2141538"/>
            <a:ext cx="1706562" cy="13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l-GR" sz="900" b="1">
                <a:solidFill>
                  <a:srgbClr val="000000"/>
                </a:solidFill>
              </a:rPr>
              <a:t>ΤΙΤΛΟΣ ΔΡΑΣΗΣ/ </a:t>
            </a:r>
            <a:r>
              <a:rPr lang="en-US" sz="900" b="1">
                <a:solidFill>
                  <a:srgbClr val="000000"/>
                </a:solidFill>
              </a:rPr>
              <a:t>Proposal Call</a:t>
            </a:r>
            <a:endParaRPr lang="el-GR"/>
          </a:p>
        </p:txBody>
      </p:sp>
      <p:sp>
        <p:nvSpPr>
          <p:cNvPr id="223" name="Ορθογώνιο 222"/>
          <p:cNvSpPr/>
          <p:nvPr/>
        </p:nvSpPr>
        <p:spPr>
          <a:xfrm>
            <a:off x="3284538" y="3741738"/>
            <a:ext cx="5519737" cy="13223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Η πράξη εντάσσεται στο πλαίσιο  δράσης ενίσχυσης μικρών και πολύ μικρών επιχειρήσεων που επλήγησαν από την πανδημία COVID-19 με τη μορφή μη επιστρεπτέας επιχορήγησης.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Η δημόσια χρηματοδότηση καλύπτει Κεφάλαιο Κίνησης ίσο με το 50% των εξόδων της επιχείρησης το 2019, με ελάχιστο ποσό επιχορήγησης τα 5.000 ευρώ και μέγιστο τα 40.000 ευρώ.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Το καθεστώς της ενίσχυσης είναι το Προσωρινό Πλαίσιο Στήριξης για τη λήψη μέτρων κρατικής ενίσχυσης με σκοπό να στηριχθεί η οικονομία κατά τη διάρκεια της τρέχουσας έξαρσης της νόσου COVID-19 με τη μορφή μη επιστρεπτέας επιχορήγησης (19.3.2020/C(2020) 1863 Ανακοίνωση της Επιτροπής όπως τροποποιήθηκε και ισχύει).</a:t>
            </a:r>
          </a:p>
        </p:txBody>
      </p:sp>
      <p:sp>
        <p:nvSpPr>
          <p:cNvPr id="13325" name="Text Box 224"/>
          <p:cNvSpPr txBox="1">
            <a:spLocks noChangeArrowheads="1"/>
          </p:cNvSpPr>
          <p:nvPr/>
        </p:nvSpPr>
        <p:spPr bwMode="auto">
          <a:xfrm>
            <a:off x="3348038" y="2492375"/>
            <a:ext cx="5276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l-GR"/>
          </a:p>
        </p:txBody>
      </p:sp>
      <p:sp>
        <p:nvSpPr>
          <p:cNvPr id="13326" name="Text Box 225"/>
          <p:cNvSpPr txBox="1">
            <a:spLocks noChangeArrowheads="1"/>
          </p:cNvSpPr>
          <p:nvPr/>
        </p:nvSpPr>
        <p:spPr bwMode="auto">
          <a:xfrm>
            <a:off x="5148263" y="2420938"/>
            <a:ext cx="1860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ΑΤΤΕ3-0328313</a:t>
            </a:r>
          </a:p>
        </p:txBody>
      </p:sp>
      <p:sp>
        <p:nvSpPr>
          <p:cNvPr id="13327" name="Text Box 226"/>
          <p:cNvSpPr txBox="1">
            <a:spLocks noChangeArrowheads="1"/>
          </p:cNvSpPr>
          <p:nvPr/>
        </p:nvSpPr>
        <p:spPr bwMode="auto">
          <a:xfrm>
            <a:off x="3276600" y="2852738"/>
            <a:ext cx="56165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000"/>
              <a:t>ΓΕΩΡΓΙΟΣ ΣΤΑΜΑΤΗΣ ΑΝΩΝΥΜΗ ΕΜΠΟΡΙΚΗ ΚΑΙ ΒΙΟΤΕΧΝΙΚΗ ΕΤΑΙΡΕΙΑ ΕΙΔΩΝ ΕΝΔΥΣΗΣ</a:t>
            </a:r>
            <a:r>
              <a:rPr lang="el-GR"/>
              <a:t> </a:t>
            </a:r>
            <a:endParaRPr lang="el-GR">
              <a:latin typeface="Roboto-Regular" charset="-95"/>
            </a:endParaRPr>
          </a:p>
          <a:p>
            <a:endParaRPr lang="el-GR"/>
          </a:p>
        </p:txBody>
      </p:sp>
      <p:sp>
        <p:nvSpPr>
          <p:cNvPr id="13328" name="Text Box 227"/>
          <p:cNvSpPr txBox="1">
            <a:spLocks noChangeArrowheads="1"/>
          </p:cNvSpPr>
          <p:nvPr/>
        </p:nvSpPr>
        <p:spPr bwMode="auto">
          <a:xfrm>
            <a:off x="6588125" y="5589588"/>
            <a:ext cx="145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>
                <a:latin typeface="Roboto-Regular" charset="-95"/>
              </a:rPr>
              <a:t>40.000,00</a:t>
            </a:r>
            <a:r>
              <a:rPr lang="en-US"/>
              <a:t> </a:t>
            </a:r>
            <a:r>
              <a:rPr lang="el-GR"/>
              <a:t>€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207</Words>
  <Application>Microsoft Office PowerPoint</Application>
  <PresentationFormat>Προβολή στην οθόνη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Πρότυπο σχεδίασης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Roboto-Regular</vt:lpstr>
      <vt:lpstr>Θέμα του Office</vt:lpstr>
      <vt:lpstr>Διαφάνεια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ΚΩΝΣΤΑΝΤΑΚΟΥ ΕΛΙΣΣΑΒΕΤ - MON.B1</dc:creator>
  <cp:lastModifiedBy>User</cp:lastModifiedBy>
  <cp:revision>15</cp:revision>
  <dcterms:created xsi:type="dcterms:W3CDTF">2021-05-19T11:41:06Z</dcterms:created>
  <dcterms:modified xsi:type="dcterms:W3CDTF">2021-06-24T16:02:37Z</dcterms:modified>
</cp:coreProperties>
</file>